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8" r:id="rId6"/>
    <p:sldId id="281" r:id="rId7"/>
    <p:sldId id="280" r:id="rId8"/>
    <p:sldId id="259" r:id="rId9"/>
    <p:sldId id="267" r:id="rId10"/>
    <p:sldId id="274" r:id="rId11"/>
    <p:sldId id="287" r:id="rId12"/>
    <p:sldId id="305" r:id="rId13"/>
    <p:sldId id="277" r:id="rId14"/>
    <p:sldId id="306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8" roundtripDataSignature="AMtx7mgKMad1U60KeswDEYwW4I9yhxJr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90" d="100"/>
          <a:sy n="90" d="100"/>
        </p:scale>
        <p:origin x="84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59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8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CGTrader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Robot head Free 3D model, https://www.cgtrader.com/free-3d-models/character/sci-fi-character/robot-head-5051d388-5f77-41c0-a5d1-14e9e96af41d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88ABE-8DAF-457F-9CF9-86A650A34A0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45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l’operazione effettuata per separare i tre punti dalla scritta.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88ABE-8DAF-457F-9CF9-86A650A34A0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34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it-IT" dirty="0"/>
              <a:t>Fare clic per modificare lo stile del sottotitolo dello schema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Vuota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39ABB-C8A2-9AAB-2C99-6AEE7B83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71E85D-3C46-F980-0157-07A87E98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4ADCFF3-79EB-D8D7-AD6F-9024919D430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501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533475"/>
            <a:ext cx="8520600" cy="29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Lato"/>
              <a:buNone/>
              <a:defRPr sz="2800" i="0" u="none" strike="noStrike" cap="none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11700" y="1533475"/>
            <a:ext cx="8520600" cy="29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dirty="0"/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1700" y="102133"/>
            <a:ext cx="1940371" cy="4741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 userDrawn="1"/>
        </p:nvSpPr>
        <p:spPr>
          <a:xfrm>
            <a:off x="2398232" y="4712862"/>
            <a:ext cx="43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t" sz="1000" i="0" u="none" strike="noStrike" cap="none" dirty="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Creazione di un avatar per interazione vocale tramite chatbot</a:t>
            </a:r>
            <a:endParaRPr sz="140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31678" y="102133"/>
            <a:ext cx="1264647" cy="429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633956"/>
            <a:ext cx="9144000" cy="684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/>
          <p:nvPr userDrawn="1"/>
        </p:nvSpPr>
        <p:spPr>
          <a:xfrm>
            <a:off x="0" y="4574807"/>
            <a:ext cx="9144000" cy="684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-IT" sz="4400" dirty="0"/>
              <a:t>CREAZIONE DI UN AVATAR PER INTERAZIONE VOCALE TRAMITE CHATBOT</a:t>
            </a:r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1800" dirty="0"/>
              <a:t>Relatore: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1800" dirty="0"/>
              <a:t>Prof. Ing. Tommaso DI NOIA</a:t>
            </a:r>
            <a:br>
              <a:rPr lang="it-IT" sz="1800" dirty="0"/>
            </a:br>
            <a:endParaRPr lang="it-IT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1800" dirty="0"/>
              <a:t>Correlatore: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1800" dirty="0"/>
              <a:t>Ing. Antonio STELLA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C8C431-4B1B-784B-B358-77D73702EE76}"/>
              </a:ext>
            </a:extLst>
          </p:cNvPr>
          <p:cNvSpPr txBox="1"/>
          <p:nvPr/>
        </p:nvSpPr>
        <p:spPr>
          <a:xfrm>
            <a:off x="4929809" y="483439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" name="Google Shape;60;p1">
            <a:extLst>
              <a:ext uri="{FF2B5EF4-FFF2-40B4-BE49-F238E27FC236}">
                <a16:creationId xmlns:a16="http://schemas.microsoft.com/office/drawing/2014/main" id="{18C0089C-781A-4A72-3EBB-89B7609BE4AC}"/>
              </a:ext>
            </a:extLst>
          </p:cNvPr>
          <p:cNvSpPr txBox="1">
            <a:spLocks/>
          </p:cNvSpPr>
          <p:nvPr/>
        </p:nvSpPr>
        <p:spPr>
          <a:xfrm>
            <a:off x="6390114" y="3657469"/>
            <a:ext cx="2442186" cy="641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it-IT" sz="1800" dirty="0"/>
              <a:t>Laureando: </a:t>
            </a:r>
          </a:p>
          <a:p>
            <a:pPr marL="0" indent="0" algn="l"/>
            <a:r>
              <a:rPr lang="it-IT" sz="1800" dirty="0"/>
              <a:t>Gabriele COLAPINTO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700AE-34DD-1E80-D742-645A0F2F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 delle animazioni</a:t>
            </a:r>
          </a:p>
        </p:txBody>
      </p:sp>
      <p:pic>
        <p:nvPicPr>
          <p:cNvPr id="10" name="Segnaposto contenuto 9" descr="Diagramma degli stati del progetto">
            <a:extLst>
              <a:ext uri="{FF2B5EF4-FFF2-40B4-BE49-F238E27FC236}">
                <a16:creationId xmlns:a16="http://schemas.microsoft.com/office/drawing/2014/main" id="{0AF06F01-D36E-AC31-8160-F9CF68B16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89347"/>
            <a:ext cx="5122784" cy="1964806"/>
          </a:xfrm>
        </p:spPr>
      </p:pic>
      <p:pic>
        <p:nvPicPr>
          <p:cNvPr id="12" name="Immagine 11" descr="Impostazioni della transizione dall'animazione di Idle all'animazione di Speaking">
            <a:extLst>
              <a:ext uri="{FF2B5EF4-FFF2-40B4-BE49-F238E27FC236}">
                <a16:creationId xmlns:a16="http://schemas.microsoft.com/office/drawing/2014/main" id="{3831AB62-68D5-24E1-DE84-135EEDDFC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69" y="714374"/>
            <a:ext cx="2258932" cy="38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12C0D-36FA-B5D3-AE25-33C20ECD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Dimostrazione</a:t>
            </a:r>
          </a:p>
        </p:txBody>
      </p:sp>
      <p:pic>
        <p:nvPicPr>
          <p:cNvPr id="4" name="video finale 60 fps">
            <a:hlinkClick r:id="" action="ppaction://media"/>
            <a:extLst>
              <a:ext uri="{FF2B5EF4-FFF2-40B4-BE49-F238E27FC236}">
                <a16:creationId xmlns:a16="http://schemas.microsoft.com/office/drawing/2014/main" id="{460E0015-5F92-3C92-B3C1-029CAAA2A5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3263" y="1533525"/>
            <a:ext cx="5195887" cy="2922588"/>
          </a:xfrm>
        </p:spPr>
      </p:pic>
    </p:spTree>
    <p:extLst>
      <p:ext uri="{BB962C8B-B14F-4D97-AF65-F5344CB8AC3E}">
        <p14:creationId xmlns:p14="http://schemas.microsoft.com/office/powerpoint/2010/main" val="351737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98206-C279-1E15-406D-336A14B4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Tecnologie utilizzate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A8CF1C3E-2510-BC44-EBB3-99C5D16A5B1B}"/>
              </a:ext>
            </a:extLst>
          </p:cNvPr>
          <p:cNvGrpSpPr/>
          <p:nvPr/>
        </p:nvGrpSpPr>
        <p:grpSpPr>
          <a:xfrm>
            <a:off x="311700" y="1398725"/>
            <a:ext cx="8520600" cy="720000"/>
            <a:chOff x="311700" y="1398725"/>
            <a:chExt cx="8520600" cy="720000"/>
          </a:xfrm>
        </p:grpSpPr>
        <p:pic>
          <p:nvPicPr>
            <p:cNvPr id="11" name="Immagine 10" descr="Logo di Blender">
              <a:extLst>
                <a:ext uri="{FF2B5EF4-FFF2-40B4-BE49-F238E27FC236}">
                  <a16:creationId xmlns:a16="http://schemas.microsoft.com/office/drawing/2014/main" id="{9FFC9ACB-FB6B-3845-6EA9-7C384D259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00" y="1398725"/>
              <a:ext cx="880469" cy="720000"/>
            </a:xfrm>
            <a:prstGeom prst="rect">
              <a:avLst/>
            </a:prstGeom>
          </p:spPr>
        </p:pic>
        <p:pic>
          <p:nvPicPr>
            <p:cNvPr id="27" name="Immagine 26" descr="Logo di Gimp">
              <a:extLst>
                <a:ext uri="{FF2B5EF4-FFF2-40B4-BE49-F238E27FC236}">
                  <a16:creationId xmlns:a16="http://schemas.microsoft.com/office/drawing/2014/main" id="{C698992E-442C-8DD4-3C0A-73850EA0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5300" y="1398725"/>
              <a:ext cx="967000" cy="720000"/>
            </a:xfrm>
            <a:prstGeom prst="rect">
              <a:avLst/>
            </a:prstGeom>
          </p:spPr>
        </p:pic>
        <p:pic>
          <p:nvPicPr>
            <p:cNvPr id="21" name="Immagine 20" descr="Logo di Unity">
              <a:extLst>
                <a:ext uri="{FF2B5EF4-FFF2-40B4-BE49-F238E27FC236}">
                  <a16:creationId xmlns:a16="http://schemas.microsoft.com/office/drawing/2014/main" id="{0AABE3FC-D6D3-B6B8-A581-C3023C86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335" y="1398725"/>
              <a:ext cx="700800" cy="720000"/>
            </a:xfrm>
            <a:prstGeom prst="rect">
              <a:avLst/>
            </a:prstGeom>
          </p:spPr>
        </p:pic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F0511AD8-A44B-3258-1A97-D19F0D165CC4}"/>
              </a:ext>
            </a:extLst>
          </p:cNvPr>
          <p:cNvGrpSpPr/>
          <p:nvPr/>
        </p:nvGrpSpPr>
        <p:grpSpPr>
          <a:xfrm>
            <a:off x="425666" y="2506580"/>
            <a:ext cx="8292668" cy="720000"/>
            <a:chOff x="396846" y="2420838"/>
            <a:chExt cx="8292668" cy="720000"/>
          </a:xfrm>
        </p:grpSpPr>
        <p:pic>
          <p:nvPicPr>
            <p:cNvPr id="25" name="Immagine 24" descr="Logo di Python">
              <a:extLst>
                <a:ext uri="{FF2B5EF4-FFF2-40B4-BE49-F238E27FC236}">
                  <a16:creationId xmlns:a16="http://schemas.microsoft.com/office/drawing/2014/main" id="{E919C1A6-2B93-FAD7-0C76-7C120DC47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46" y="2420838"/>
              <a:ext cx="710175" cy="720000"/>
            </a:xfrm>
            <a:prstGeom prst="rect">
              <a:avLst/>
            </a:prstGeom>
          </p:spPr>
        </p:pic>
        <p:pic>
          <p:nvPicPr>
            <p:cNvPr id="23" name="Immagine 22" descr="Logo di InstallForge">
              <a:extLst>
                <a:ext uri="{FF2B5EF4-FFF2-40B4-BE49-F238E27FC236}">
                  <a16:creationId xmlns:a16="http://schemas.microsoft.com/office/drawing/2014/main" id="{E3064B72-244C-F64D-8FE7-BF2475C2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5001" y="2420838"/>
              <a:ext cx="725106" cy="720000"/>
            </a:xfrm>
            <a:prstGeom prst="rect">
              <a:avLst/>
            </a:prstGeom>
          </p:spPr>
        </p:pic>
        <p:pic>
          <p:nvPicPr>
            <p:cNvPr id="29" name="Immagine 28" descr="Icona del registro di sistema">
              <a:extLst>
                <a:ext uri="{FF2B5EF4-FFF2-40B4-BE49-F238E27FC236}">
                  <a16:creationId xmlns:a16="http://schemas.microsoft.com/office/drawing/2014/main" id="{7A528CC4-D95B-1E31-B1C2-6C6315D4C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086" y="2420838"/>
              <a:ext cx="681428" cy="720000"/>
            </a:xfrm>
            <a:prstGeom prst="rect">
              <a:avLst/>
            </a:prstGeom>
          </p:spPr>
        </p:pic>
      </p:grpSp>
      <p:pic>
        <p:nvPicPr>
          <p:cNvPr id="34" name="Immagine 33" descr="Logo di Rasa">
            <a:extLst>
              <a:ext uri="{FF2B5EF4-FFF2-40B4-BE49-F238E27FC236}">
                <a16:creationId xmlns:a16="http://schemas.microsoft.com/office/drawing/2014/main" id="{D47ED9B0-3BC8-7F1B-1447-BC1C565FBB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77" y="3614434"/>
            <a:ext cx="1913446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CE7479-EFAA-9B4F-6D73-F1F65DF5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 di Rasa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CAF676-DC20-1003-E0EC-BAA995F7F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Un chatbot classico funziona come un automa a stato finito.</a:t>
            </a:r>
          </a:p>
          <a:p>
            <a:pPr marL="0" indent="0">
              <a:buNone/>
            </a:pPr>
            <a:endParaRPr lang="it-IT" sz="2100" dirty="0"/>
          </a:p>
          <a:p>
            <a:pPr marL="0" indent="0">
              <a:buNone/>
            </a:pPr>
            <a:r>
              <a:rPr lang="it-IT" dirty="0"/>
              <a:t>Rasa è un assistente contestuale in grado di usare l’intelligenza artificiale per analizzare gli input dell’utente.</a:t>
            </a:r>
          </a:p>
          <a:p>
            <a:pPr marL="0" indent="0">
              <a:buNone/>
            </a:pPr>
            <a:endParaRPr lang="it-IT" sz="2100" dirty="0"/>
          </a:p>
          <a:p>
            <a:pPr marL="0" indent="0">
              <a:buNone/>
            </a:pPr>
            <a:r>
              <a:rPr lang="it-IT" dirty="0"/>
              <a:t>L’analisi degli input dell’utente consente di ricavare intenti, entità e valori.</a:t>
            </a:r>
            <a:endParaRPr lang="it-IT" sz="2100" dirty="0"/>
          </a:p>
        </p:txBody>
      </p:sp>
    </p:spTree>
    <p:extLst>
      <p:ext uri="{BB962C8B-B14F-4D97-AF65-F5344CB8AC3E}">
        <p14:creationId xmlns:p14="http://schemas.microsoft.com/office/powerpoint/2010/main" val="230346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CE7479-EFAA-9B4F-6D73-F1F65DF5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 di Rasa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CAF676-DC20-1003-E0EC-BAA995F7F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Esempio: “Dove posso trovare l’aula A?”</a:t>
            </a:r>
          </a:p>
          <a:p>
            <a:pPr marL="385763" indent="-385763">
              <a:buFont typeface="+mj-lt"/>
              <a:buAutoNum type="arabicParenR"/>
            </a:pPr>
            <a:endParaRPr lang="it-IT" dirty="0"/>
          </a:p>
          <a:p>
            <a:pPr lvl="2"/>
            <a:r>
              <a:rPr lang="it-IT" sz="1800" dirty="0"/>
              <a:t>Intent = “</a:t>
            </a:r>
            <a:r>
              <a:rPr lang="it-IT" sz="1800" dirty="0" err="1"/>
              <a:t>richiesta_aula</a:t>
            </a:r>
            <a:r>
              <a:rPr lang="it-IT" sz="1800" dirty="0"/>
              <a:t>”</a:t>
            </a:r>
          </a:p>
          <a:p>
            <a:pPr lvl="2"/>
            <a:r>
              <a:rPr lang="it-IT" sz="1800" dirty="0"/>
              <a:t>Entity = “aula”</a:t>
            </a:r>
          </a:p>
          <a:p>
            <a:pPr lvl="2"/>
            <a:r>
              <a:rPr lang="it-IT" sz="1800" dirty="0"/>
              <a:t>Value = “A”</a:t>
            </a:r>
          </a:p>
        </p:txBody>
      </p:sp>
    </p:spTree>
    <p:extLst>
      <p:ext uri="{BB962C8B-B14F-4D97-AF65-F5344CB8AC3E}">
        <p14:creationId xmlns:p14="http://schemas.microsoft.com/office/powerpoint/2010/main" val="128405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0467D8-2F23-9B73-8514-0B2A32B9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 della testa del robot</a:t>
            </a:r>
          </a:p>
        </p:txBody>
      </p:sp>
      <p:pic>
        <p:nvPicPr>
          <p:cNvPr id="5" name="Segnaposto contenuto 4" descr="Testa del robot originale">
            <a:extLst>
              <a:ext uri="{FF2B5EF4-FFF2-40B4-BE49-F238E27FC236}">
                <a16:creationId xmlns:a16="http://schemas.microsoft.com/office/drawing/2014/main" id="{622DDD2F-84F5-CF4E-ACA5-38C83AE62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1" t="24968" r="47919" b="15546"/>
          <a:stretch/>
        </p:blipFill>
        <p:spPr>
          <a:xfrm>
            <a:off x="311700" y="1942020"/>
            <a:ext cx="2236763" cy="1941342"/>
          </a:xfrm>
        </p:spPr>
      </p:pic>
      <p:pic>
        <p:nvPicPr>
          <p:cNvPr id="9" name="Immagine 8" descr="Testa del robot finale">
            <a:extLst>
              <a:ext uri="{FF2B5EF4-FFF2-40B4-BE49-F238E27FC236}">
                <a16:creationId xmlns:a16="http://schemas.microsoft.com/office/drawing/2014/main" id="{11B27613-16C5-9BB3-E96B-E4AB94A496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1" t="13763" r="48468" b="31613"/>
          <a:stretch/>
        </p:blipFill>
        <p:spPr>
          <a:xfrm>
            <a:off x="6066977" y="1507907"/>
            <a:ext cx="2765323" cy="2809568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88A7E13-9873-7A16-5CF7-76F6BFD890A9}"/>
              </a:ext>
            </a:extLst>
          </p:cNvPr>
          <p:cNvSpPr/>
          <p:nvPr/>
        </p:nvSpPr>
        <p:spPr>
          <a:xfrm>
            <a:off x="2788482" y="2737284"/>
            <a:ext cx="3038475" cy="350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</p:spTree>
    <p:extLst>
      <p:ext uri="{BB962C8B-B14F-4D97-AF65-F5344CB8AC3E}">
        <p14:creationId xmlns:p14="http://schemas.microsoft.com/office/powerpoint/2010/main" val="49157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98C09-5E4B-F367-BF90-8E45FECB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 delle scritte tridimensionali</a:t>
            </a:r>
          </a:p>
        </p:txBody>
      </p:sp>
      <p:pic>
        <p:nvPicPr>
          <p:cNvPr id="5" name="Segnaposto contenuto 4" descr="Scritte tridimensionali">
            <a:extLst>
              <a:ext uri="{FF2B5EF4-FFF2-40B4-BE49-F238E27FC236}">
                <a16:creationId xmlns:a16="http://schemas.microsoft.com/office/drawing/2014/main" id="{9D694F7F-09F4-81AF-6B8A-75A571EE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11200"/>
            <a:ext cx="7886700" cy="2430492"/>
          </a:xfrm>
        </p:spPr>
      </p:pic>
    </p:spTree>
    <p:extLst>
      <p:ext uri="{BB962C8B-B14F-4D97-AF65-F5344CB8AC3E}">
        <p14:creationId xmlns:p14="http://schemas.microsoft.com/office/powerpoint/2010/main" val="299120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DE9597-C815-D38E-C7B1-31A921DC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 dell’interfaccia</a:t>
            </a:r>
          </a:p>
        </p:txBody>
      </p:sp>
      <p:pic>
        <p:nvPicPr>
          <p:cNvPr id="6" name="Segnaposto contenuto 5" descr="Interfaccia finale">
            <a:extLst>
              <a:ext uri="{FF2B5EF4-FFF2-40B4-BE49-F238E27FC236}">
                <a16:creationId xmlns:a16="http://schemas.microsoft.com/office/drawing/2014/main" id="{251D3649-DC65-56A3-E49B-00C87F4AB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11" y="1411200"/>
            <a:ext cx="4841378" cy="3060000"/>
          </a:xfrm>
        </p:spPr>
      </p:pic>
    </p:spTree>
    <p:extLst>
      <p:ext uri="{BB962C8B-B14F-4D97-AF65-F5344CB8AC3E}">
        <p14:creationId xmlns:p14="http://schemas.microsoft.com/office/powerpoint/2010/main" val="173483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1F11F7-DFD9-2DFB-2FCD-2A913965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 del programma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B8C42A2-63EF-908D-EF3A-86E46A99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36889" y="1411200"/>
            <a:ext cx="6270222" cy="3059999"/>
          </a:xfrm>
        </p:spPr>
      </p:pic>
    </p:spTree>
    <p:extLst>
      <p:ext uri="{BB962C8B-B14F-4D97-AF65-F5344CB8AC3E}">
        <p14:creationId xmlns:p14="http://schemas.microsoft.com/office/powerpoint/2010/main" val="283926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700AE-34DD-1E80-D742-645A0F2F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 delle animazioni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2436BE2-8978-2D8C-1EC4-E13DE69CC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7495" y="1895225"/>
            <a:ext cx="8503958" cy="253378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16D508-79D7-3B5F-3606-2898A2ABE95E}"/>
              </a:ext>
            </a:extLst>
          </p:cNvPr>
          <p:cNvSpPr txBox="1"/>
          <p:nvPr/>
        </p:nvSpPr>
        <p:spPr>
          <a:xfrm>
            <a:off x="306649" y="1398725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Animazione di Speaking</a:t>
            </a:r>
            <a:endParaRPr lang="it-IT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2440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Light_002.pptx" id="{D5C701F1-9EC8-40C2-AA64-8B2883ED9832}" vid="{D287472E-1FD2-4674-B872-802367349C3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7fe0fd-314d-4148-a2b9-67677e1cc0a1">
      <Terms xmlns="http://schemas.microsoft.com/office/infopath/2007/PartnerControls"/>
    </lcf76f155ced4ddcb4097134ff3c332f>
    <TaxCatchAll xmlns="f390dd2d-bc8c-463f-a974-b33948063e1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01621BBA04224CA76665F53F893919" ma:contentTypeVersion="16" ma:contentTypeDescription="Creare un nuovo documento." ma:contentTypeScope="" ma:versionID="adf0959620eae8de5a87ce0b2f62d931">
  <xsd:schema xmlns:xsd="http://www.w3.org/2001/XMLSchema" xmlns:xs="http://www.w3.org/2001/XMLSchema" xmlns:p="http://schemas.microsoft.com/office/2006/metadata/properties" xmlns:ns2="f390dd2d-bc8c-463f-a974-b33948063e17" xmlns:ns3="cb7fe0fd-314d-4148-a2b9-67677e1cc0a1" targetNamespace="http://schemas.microsoft.com/office/2006/metadata/properties" ma:root="true" ma:fieldsID="b1e74c40cddd142c9e08f32d904266eb" ns2:_="" ns3:_="">
    <xsd:import namespace="f390dd2d-bc8c-463f-a974-b33948063e17"/>
    <xsd:import namespace="cb7fe0fd-314d-4148-a2b9-67677e1cc0a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90dd2d-bc8c-463f-a974-b33948063e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8fe9e5d-0881-4828-bf95-1fa4d639d71b}" ma:internalName="TaxCatchAll" ma:showField="CatchAllData" ma:web="f390dd2d-bc8c-463f-a974-b33948063e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7fe0fd-314d-4148-a2b9-67677e1cc0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Tag immagine" ma:readOnly="false" ma:fieldId="{5cf76f15-5ced-4ddc-b409-7134ff3c332f}" ma:taxonomyMulti="true" ma:sspId="c5ef9682-6c55-4541-b5a3-cf23735ee82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565D9A-C1AB-4837-B6C2-6F8B4A65ED82}">
  <ds:schemaRefs>
    <ds:schemaRef ds:uri="cb7fe0fd-314d-4148-a2b9-67677e1cc0a1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f390dd2d-bc8c-463f-a974-b33948063e1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D938FA-F601-4219-9DE7-B5E81A498D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60A265-AC91-44E6-9263-33FD3CEA89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90dd2d-bc8c-463f-a974-b33948063e17"/>
    <ds:schemaRef ds:uri="cb7fe0fd-314d-4148-a2b9-67677e1cc0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TemplateLight_002</Template>
  <TotalTime>414</TotalTime>
  <Words>164</Words>
  <Application>Microsoft Office PowerPoint</Application>
  <PresentationFormat>Presentazione su schermo (16:9)</PresentationFormat>
  <Paragraphs>32</Paragraphs>
  <Slides>11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Lato</vt:lpstr>
      <vt:lpstr>Arial</vt:lpstr>
      <vt:lpstr>Times New Roman</vt:lpstr>
      <vt:lpstr>Simple Light</vt:lpstr>
      <vt:lpstr>CREAZIONE DI UN AVATAR PER INTERAZIONE VOCALE TRAMITE CHATBOT</vt:lpstr>
      <vt:lpstr>Tecnologie utilizzate</vt:lpstr>
      <vt:lpstr>Funzionamento di Rasa</vt:lpstr>
      <vt:lpstr>Funzionamento di Rasa</vt:lpstr>
      <vt:lpstr>Realizzazione della testa del robot</vt:lpstr>
      <vt:lpstr>Realizzazione delle scritte tridimensionali</vt:lpstr>
      <vt:lpstr>Realizzazione dell’interfaccia</vt:lpstr>
      <vt:lpstr>Funzionamento del programma</vt:lpstr>
      <vt:lpstr>Realizzazione delle animazioni</vt:lpstr>
      <vt:lpstr>Realizzazione delle animazioni</vt:lpstr>
      <vt:lpstr>Dimostrazione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hfghfg</dc:title>
  <dc:creator>COLAPINTO GABRIELE</dc:creator>
  <cp:lastModifiedBy>COLAPINTO GABRIELE</cp:lastModifiedBy>
  <cp:revision>18</cp:revision>
  <dcterms:created xsi:type="dcterms:W3CDTF">2022-09-17T10:18:35Z</dcterms:created>
  <dcterms:modified xsi:type="dcterms:W3CDTF">2022-09-24T17:10:47Z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0x0101009B01621BBA04224CA76665F53F893919</vt:lpwstr>
  </property>
  <property fmtid="{D5CDD505-2E9C-101B-9397-08002B2CF9AE}" pid="3" name="MediaServiceImageTags">
    <vt:lpwstr/>
  </property>
</Properties>
</file>